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9"/>
  </p:notesMasterIdLst>
  <p:sldIdLst>
    <p:sldId id="262" r:id="rId2"/>
    <p:sldId id="257" r:id="rId3"/>
    <p:sldId id="258" r:id="rId4"/>
    <p:sldId id="259" r:id="rId5"/>
    <p:sldId id="260" r:id="rId6"/>
    <p:sldId id="263" r:id="rId7"/>
    <p:sldId id="264" r:id="rId8"/>
    <p:sldId id="265" r:id="rId9"/>
    <p:sldId id="266" r:id="rId10"/>
    <p:sldId id="268" r:id="rId11"/>
    <p:sldId id="269" r:id="rId12"/>
    <p:sldId id="270" r:id="rId13"/>
    <p:sldId id="271" r:id="rId14"/>
    <p:sldId id="267" r:id="rId15"/>
    <p:sldId id="272" r:id="rId16"/>
    <p:sldId id="273" r:id="rId17"/>
    <p:sldId id="27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590" autoAdjust="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986A26-52D4-4475-811B-72B4F853F7AB}" type="datetimeFigureOut">
              <a:rPr lang="ru-RU" smtClean="0"/>
              <a:pPr/>
              <a:t>04.06.2015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33EDF-72BF-4828-A581-496D0296B1E5}" type="slidenum">
              <a:rPr lang="ru-RU" smtClean="0"/>
              <a:pPr/>
              <a:t>‹#›</a:t>
            </a:fld>
            <a:endParaRPr lang="ru-RU"/>
          </a:p>
        </p:txBody>
      </p:sp>
    </p:spTree>
    <p:extLst>
      <p:ext uri="{BB962C8B-B14F-4D97-AF65-F5344CB8AC3E}">
        <p14:creationId xmlns:p14="http://schemas.microsoft.com/office/powerpoint/2010/main" val="4364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AD33EDF-72BF-4828-A581-496D0296B1E5}"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04.06.2015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04.06.2015</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04.06.2015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04.06.2015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dirty="0" smtClean="0">
                <a:solidFill>
                  <a:schemeClr val="tx2">
                    <a:tint val="100000"/>
                    <a:shade val="90000"/>
                    <a:satMod val="250000"/>
                    <a:alpha val="100000"/>
                  </a:schemeClr>
                </a:solidFill>
              </a:rPr>
              <a:t>Дисциплина </a:t>
            </a:r>
            <a:br>
              <a:rPr lang="ru-RU" sz="3200" b="1" dirty="0" smtClean="0">
                <a:solidFill>
                  <a:schemeClr val="tx2">
                    <a:tint val="100000"/>
                    <a:shade val="90000"/>
                    <a:satMod val="250000"/>
                    <a:alpha val="100000"/>
                  </a:schemeClr>
                </a:solidFill>
              </a:rPr>
            </a:br>
            <a:r>
              <a:rPr lang="ru-RU" sz="3200" b="1" dirty="0" smtClean="0">
                <a:solidFill>
                  <a:schemeClr val="tx2">
                    <a:tint val="100000"/>
                    <a:shade val="90000"/>
                    <a:satMod val="250000"/>
                    <a:alpha val="100000"/>
                  </a:schemeClr>
                </a:solidFill>
              </a:rPr>
              <a:t>«Маркетинг и ценообразование»</a:t>
            </a:r>
            <a:endParaRPr lang="ru-RU" sz="3200" dirty="0"/>
          </a:p>
        </p:txBody>
      </p:sp>
      <p:sp>
        <p:nvSpPr>
          <p:cNvPr id="3" name="Содержимое 2"/>
          <p:cNvSpPr>
            <a:spLocks noGrp="1"/>
          </p:cNvSpPr>
          <p:nvPr>
            <p:ph idx="1"/>
          </p:nvPr>
        </p:nvSpPr>
        <p:spPr/>
        <p:txBody>
          <a:bodyPr>
            <a:normAutofit/>
          </a:bodyPr>
          <a:lstStyle/>
          <a:p>
            <a:pPr algn="r">
              <a:buNone/>
            </a:pPr>
            <a:r>
              <a:rPr lang="ru-RU" b="1" dirty="0" smtClean="0">
                <a:solidFill>
                  <a:schemeClr val="tx2">
                    <a:tint val="100000"/>
                    <a:shade val="90000"/>
                    <a:satMod val="250000"/>
                    <a:alpha val="100000"/>
                  </a:schemeClr>
                </a:solidFill>
              </a:rPr>
              <a:t/>
            </a:r>
            <a:br>
              <a:rPr lang="ru-RU" b="1" dirty="0" smtClean="0">
                <a:solidFill>
                  <a:schemeClr val="tx2">
                    <a:tint val="100000"/>
                    <a:shade val="90000"/>
                    <a:satMod val="250000"/>
                    <a:alpha val="100000"/>
                  </a:schemeClr>
                </a:solidFill>
              </a:rPr>
            </a:br>
            <a:r>
              <a:rPr lang="ru-RU" sz="2000" b="1" dirty="0" smtClean="0">
                <a:solidFill>
                  <a:schemeClr val="tx2">
                    <a:tint val="100000"/>
                    <a:shade val="90000"/>
                    <a:satMod val="250000"/>
                    <a:alpha val="100000"/>
                  </a:schemeClr>
                </a:solidFill>
              </a:rPr>
              <a:t>Лектор: </a:t>
            </a:r>
            <a:r>
              <a:rPr lang="ru-RU" sz="2000" b="1" dirty="0" err="1" smtClean="0">
                <a:solidFill>
                  <a:schemeClr val="tx2">
                    <a:tint val="100000"/>
                    <a:shade val="90000"/>
                    <a:satMod val="250000"/>
                    <a:alpha val="100000"/>
                  </a:schemeClr>
                </a:solidFill>
              </a:rPr>
              <a:t>Шоломицкая</a:t>
            </a:r>
            <a:r>
              <a:rPr lang="ru-RU" sz="2000" b="1" dirty="0" smtClean="0">
                <a:solidFill>
                  <a:schemeClr val="tx2">
                    <a:tint val="100000"/>
                    <a:shade val="90000"/>
                    <a:satMod val="250000"/>
                    <a:alpha val="100000"/>
                  </a:schemeClr>
                </a:solidFill>
              </a:rPr>
              <a:t> Т.М.</a:t>
            </a:r>
          </a:p>
          <a:p>
            <a:pPr>
              <a:buNone/>
            </a:pPr>
            <a:endParaRPr lang="ru-RU" b="1" dirty="0" smtClean="0">
              <a:solidFill>
                <a:schemeClr val="tx2">
                  <a:tint val="100000"/>
                  <a:shade val="90000"/>
                  <a:satMod val="250000"/>
                  <a:alpha val="100000"/>
                </a:schemeClr>
              </a:solidFill>
            </a:endParaRPr>
          </a:p>
          <a:p>
            <a:pPr algn="ctr">
              <a:buNone/>
            </a:pPr>
            <a:r>
              <a:rPr lang="ru-RU" b="1" dirty="0" smtClean="0">
                <a:solidFill>
                  <a:schemeClr val="tx2">
                    <a:tint val="100000"/>
                    <a:shade val="90000"/>
                    <a:satMod val="250000"/>
                    <a:alpha val="100000"/>
                  </a:schemeClr>
                </a:solidFill>
              </a:rPr>
              <a:t>Тема 2 Маркетинговые </a:t>
            </a:r>
            <a:r>
              <a:rPr lang="ru-RU" b="1" dirty="0" smtClean="0">
                <a:solidFill>
                  <a:schemeClr val="tx2">
                    <a:tint val="100000"/>
                    <a:shade val="90000"/>
                    <a:satMod val="250000"/>
                    <a:alpha val="100000"/>
                  </a:schemeClr>
                </a:solidFill>
              </a:rPr>
              <a:t>возможности</a:t>
            </a:r>
          </a:p>
          <a:p>
            <a:pPr algn="ctr">
              <a:buNone/>
            </a:pPr>
            <a:endParaRPr lang="ru-RU" b="1" dirty="0">
              <a:solidFill>
                <a:schemeClr val="tx2">
                  <a:tint val="100000"/>
                  <a:shade val="90000"/>
                  <a:satMod val="250000"/>
                  <a:alpha val="100000"/>
                </a:schemeClr>
              </a:solidFill>
            </a:endParaRPr>
          </a:p>
          <a:p>
            <a:pPr algn="ctr">
              <a:buNone/>
            </a:pPr>
            <a:endParaRPr lang="ru-RU" b="1" dirty="0" smtClean="0">
              <a:solidFill>
                <a:schemeClr val="tx2">
                  <a:tint val="100000"/>
                  <a:shade val="90000"/>
                  <a:satMod val="250000"/>
                  <a:alpha val="100000"/>
                </a:schemeClr>
              </a:solidFill>
            </a:endParaRPr>
          </a:p>
          <a:p>
            <a:pPr algn="ctr">
              <a:buNone/>
            </a:pPr>
            <a:endParaRPr lang="ru-RU" b="1" dirty="0">
              <a:solidFill>
                <a:schemeClr val="tx2">
                  <a:tint val="100000"/>
                  <a:shade val="90000"/>
                  <a:satMod val="250000"/>
                  <a:alpha val="100000"/>
                </a:schemeClr>
              </a:solidFill>
            </a:endParaRPr>
          </a:p>
          <a:p>
            <a:pPr algn="ctr">
              <a:buNone/>
            </a:pPr>
            <a:endParaRPr lang="ru-RU" b="1" dirty="0" smtClean="0">
              <a:solidFill>
                <a:schemeClr val="tx2">
                  <a:tint val="100000"/>
                  <a:shade val="90000"/>
                  <a:satMod val="250000"/>
                  <a:alpha val="100000"/>
                </a:schemeClr>
              </a:solidFill>
            </a:endParaRPr>
          </a:p>
          <a:p>
            <a:pPr algn="ctr">
              <a:buNone/>
            </a:pPr>
            <a:r>
              <a:rPr lang="ru-RU" b="1" smtClean="0">
                <a:solidFill>
                  <a:schemeClr val="tx2">
                    <a:tint val="100000"/>
                    <a:shade val="90000"/>
                    <a:satMod val="250000"/>
                    <a:alpha val="100000"/>
                  </a:schemeClr>
                </a:solidFill>
              </a:rPr>
              <a:t>2015 год</a:t>
            </a:r>
            <a:r>
              <a:rPr lang="ru-RU" b="1" smtClean="0">
                <a:solidFill>
                  <a:schemeClr val="tx2">
                    <a:tint val="100000"/>
                    <a:shade val="90000"/>
                    <a:satMod val="250000"/>
                    <a:alpha val="100000"/>
                  </a:schemeClr>
                </a:solidFill>
              </a:rPr>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Качественные методы</a:t>
            </a:r>
            <a:endParaRPr lang="ru-RU" sz="2400" dirty="0"/>
          </a:p>
        </p:txBody>
      </p:sp>
      <p:sp>
        <p:nvSpPr>
          <p:cNvPr id="3" name="Содержимое 2"/>
          <p:cNvSpPr>
            <a:spLocks noGrp="1"/>
          </p:cNvSpPr>
          <p:nvPr>
            <p:ph idx="1"/>
          </p:nvPr>
        </p:nvSpPr>
        <p:spPr/>
        <p:txBody>
          <a:bodyPr>
            <a:normAutofit/>
          </a:bodyPr>
          <a:lstStyle/>
          <a:p>
            <a:pPr algn="just">
              <a:buNone/>
            </a:pPr>
            <a:r>
              <a:rPr lang="ru-RU" sz="2000" dirty="0" smtClean="0"/>
              <a:t>           </a:t>
            </a:r>
            <a:r>
              <a:rPr lang="ru-RU" sz="2000" u="sng" dirty="0" smtClean="0"/>
              <a:t>4. Метод «Мозгового штурма» (</a:t>
            </a:r>
            <a:r>
              <a:rPr lang="ru-RU" sz="2000" u="sng" dirty="0" err="1" smtClean="0"/>
              <a:t>storm</a:t>
            </a:r>
            <a:r>
              <a:rPr lang="ru-RU" sz="2000" u="sng" dirty="0" smtClean="0"/>
              <a:t> </a:t>
            </a:r>
            <a:r>
              <a:rPr lang="ru-RU" sz="2000" u="sng" dirty="0" err="1" smtClean="0"/>
              <a:t>brain</a:t>
            </a:r>
            <a:r>
              <a:rPr lang="ru-RU" sz="2000" u="sng" dirty="0" smtClean="0"/>
              <a:t>),</a:t>
            </a:r>
            <a:r>
              <a:rPr lang="ru-RU" sz="2000" dirty="0" smtClean="0"/>
              <a:t>  оперативный и достаточно надежным для получения качественных оценок.                   	Мозговой штурм представляет собой получение выводов и оценок, полученных группой экспертов в результате ограниченного во времени и пространстве обсуждения какой-либо маркетинговой проблемы. Метод мозгового штурма нередко применяется для прогнозирования развития рынка. При этом отбирается группа квалифицированных специалистов, оценки и выводы делаются в ходе обсуждения. Решение считается результатом совместных усилий. Для участия в мозговом штурме приглашается группа экспертов в составе от 5 до 15 чел.  </a:t>
            </a:r>
          </a:p>
          <a:p>
            <a:pPr>
              <a:buNone/>
            </a:pP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Качественные методы</a:t>
            </a:r>
            <a:endParaRPr lang="ru-RU" sz="2400" dirty="0"/>
          </a:p>
        </p:txBody>
      </p:sp>
      <p:sp>
        <p:nvSpPr>
          <p:cNvPr id="3" name="Содержимое 2"/>
          <p:cNvSpPr>
            <a:spLocks noGrp="1"/>
          </p:cNvSpPr>
          <p:nvPr>
            <p:ph idx="1"/>
          </p:nvPr>
        </p:nvSpPr>
        <p:spPr/>
        <p:txBody>
          <a:bodyPr/>
          <a:lstStyle/>
          <a:p>
            <a:pPr algn="just">
              <a:buNone/>
            </a:pPr>
            <a:r>
              <a:rPr lang="ru-RU" sz="2000" dirty="0" smtClean="0"/>
              <a:t>              В маркетинговом исследовании используются и другие методы экспертных оценок, в частности, </a:t>
            </a:r>
            <a:r>
              <a:rPr lang="ru-RU" sz="2000" u="sng" dirty="0" smtClean="0"/>
              <a:t>метод 635, метод </a:t>
            </a:r>
            <a:r>
              <a:rPr lang="ru-RU" sz="2000" u="sng" dirty="0" err="1" smtClean="0"/>
              <a:t>синектики</a:t>
            </a:r>
            <a:r>
              <a:rPr lang="ru-RU" sz="2000" u="sng" dirty="0" smtClean="0"/>
              <a:t>, морфологический метод, метод логико-смыслового моделирования проблем. Некоторые виды экспертных оценок относятся к методам генерации идей, например, метод перечисления признаков или метод принудительного сочетания</a:t>
            </a:r>
            <a:r>
              <a:rPr lang="ru-RU" sz="2000" dirty="0" smtClean="0"/>
              <a:t> и т.п.</a:t>
            </a:r>
          </a:p>
          <a:p>
            <a:pPr algn="just">
              <a:buNone/>
            </a:pPr>
            <a:r>
              <a:rPr lang="ru-RU" dirty="0" smtClean="0"/>
              <a:t>          </a:t>
            </a:r>
            <a:r>
              <a:rPr lang="ru-RU" sz="2000" dirty="0" smtClean="0"/>
              <a:t>При изучении мнения потребителей  (покупателей) используют </a:t>
            </a:r>
            <a:r>
              <a:rPr lang="ru-RU" sz="2000" u="sng" dirty="0" smtClean="0"/>
              <a:t>анкетный опрос, интервью, наблюдение, эксперимент</a:t>
            </a:r>
            <a:r>
              <a:rPr lang="ru-RU" sz="2000" dirty="0" smtClean="0"/>
              <a:t>. </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Количественные методы</a:t>
            </a:r>
            <a:endParaRPr lang="ru-RU" sz="2400" dirty="0"/>
          </a:p>
        </p:txBody>
      </p:sp>
      <p:sp>
        <p:nvSpPr>
          <p:cNvPr id="3" name="Содержимое 2"/>
          <p:cNvSpPr>
            <a:spLocks noGrp="1"/>
          </p:cNvSpPr>
          <p:nvPr>
            <p:ph idx="1"/>
          </p:nvPr>
        </p:nvSpPr>
        <p:spPr/>
        <p:txBody>
          <a:bodyPr>
            <a:normAutofit fontScale="85000" lnSpcReduction="10000"/>
          </a:bodyPr>
          <a:lstStyle/>
          <a:p>
            <a:r>
              <a:rPr lang="ru-RU" sz="2000" u="sng" dirty="0" smtClean="0"/>
              <a:t>1. Системный анализ</a:t>
            </a:r>
            <a:r>
              <a:rPr lang="ru-RU" sz="2000" dirty="0" smtClean="0"/>
              <a:t>,</a:t>
            </a:r>
            <a:r>
              <a:rPr lang="ru-RU" sz="2000" b="1" i="1" dirty="0" smtClean="0"/>
              <a:t> </a:t>
            </a:r>
            <a:r>
              <a:rPr lang="ru-RU" sz="2000" dirty="0" smtClean="0"/>
              <a:t> позволяет рассматривать рыночную ситуацию как объект для изучения с большим диапазоном внутренних и внешних причинно-следственных связей.  </a:t>
            </a:r>
          </a:p>
          <a:p>
            <a:r>
              <a:rPr lang="ru-RU" sz="2000" u="sng" dirty="0" smtClean="0"/>
              <a:t>2. Комплексный подход </a:t>
            </a:r>
            <a:r>
              <a:rPr lang="ru-RU" sz="2000" dirty="0" smtClean="0"/>
              <a:t>позволяет исследовать рыночную ситуацию, рассматривая ее как объект, имеющий разные формы проявления.  </a:t>
            </a:r>
          </a:p>
          <a:p>
            <a:r>
              <a:rPr lang="ru-RU" sz="2000" u="sng" dirty="0" smtClean="0"/>
              <a:t>3. Программно-целевое планирование</a:t>
            </a:r>
            <a:r>
              <a:rPr lang="ru-RU" sz="2000" dirty="0" smtClean="0"/>
              <a:t>, используется при выработке и реализации стратегии и тактики маркетинга, составляет основу деятельности по маркетинговому планированию.  </a:t>
            </a:r>
          </a:p>
          <a:p>
            <a:r>
              <a:rPr lang="ru-RU" sz="2000" u="sng" dirty="0" smtClean="0"/>
              <a:t>4. Линейное программирование</a:t>
            </a:r>
            <a:r>
              <a:rPr lang="ru-RU" sz="2000" dirty="0" smtClean="0"/>
              <a:t> – математический метод для выбора из нескольких альтернативных решений наиболее оптимального: с минимальными затратами, максимальной прибылью</a:t>
            </a:r>
          </a:p>
          <a:p>
            <a:r>
              <a:rPr lang="ru-RU" sz="2000" u="sng" dirty="0" smtClean="0"/>
              <a:t>5. Теория массового обслуживания</a:t>
            </a:r>
            <a:r>
              <a:rPr lang="ru-RU" sz="2000" b="1" i="1" dirty="0" smtClean="0"/>
              <a:t>, </a:t>
            </a:r>
            <a:r>
              <a:rPr lang="ru-RU" sz="2000" dirty="0" smtClean="0"/>
              <a:t>позволяет решить проблему выбора очередности обслуживания заказчиков, составления графиков поставок товаров и пр. </a:t>
            </a:r>
          </a:p>
          <a:p>
            <a:r>
              <a:rPr lang="ru-RU" sz="2000" dirty="0" smtClean="0"/>
              <a:t>(и др. методы)</a:t>
            </a:r>
          </a:p>
          <a:p>
            <a:pPr>
              <a:buNone/>
            </a:pP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Вопрос 2. Процесс маркетингового исследования</a:t>
            </a:r>
            <a:br>
              <a:rPr lang="ru-RU" sz="2400" dirty="0" smtClean="0"/>
            </a:br>
            <a:endParaRPr lang="ru-RU" sz="2400"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t>          </a:t>
            </a:r>
            <a:r>
              <a:rPr lang="ru-RU" sz="3400" dirty="0" smtClean="0"/>
              <a:t>Маркетинговое исследование (по Ф. </a:t>
            </a:r>
            <a:r>
              <a:rPr lang="ru-RU" sz="3400" dirty="0" err="1" smtClean="0"/>
              <a:t>Котлеру</a:t>
            </a:r>
            <a:r>
              <a:rPr lang="ru-RU" sz="3400" dirty="0" smtClean="0"/>
              <a:t>) включает следующие этапы: </a:t>
            </a:r>
          </a:p>
          <a:p>
            <a:pPr lvl="0" algn="just">
              <a:buNone/>
            </a:pPr>
            <a:r>
              <a:rPr lang="ru-RU" dirty="0" smtClean="0"/>
              <a:t>          </a:t>
            </a:r>
            <a:r>
              <a:rPr lang="ru-RU" u="sng" dirty="0" smtClean="0"/>
              <a:t>1. Определение проблемы и постановка целей исследования.</a:t>
            </a:r>
            <a:r>
              <a:rPr lang="ru-RU" dirty="0" smtClean="0"/>
              <a:t> Необходимо точно сформулировать проблему, определить цели и задачи исследования. Один из принципов исследователя гласит: «Хорошо сформулированная задача наполовину решена». Если исследование носит разведывательный характер, цель может быть не столь конкретной.</a:t>
            </a:r>
          </a:p>
          <a:p>
            <a:pPr lvl="0" algn="just">
              <a:buNone/>
            </a:pPr>
            <a:r>
              <a:rPr lang="ru-RU" dirty="0" smtClean="0"/>
              <a:t>          </a:t>
            </a:r>
            <a:r>
              <a:rPr lang="ru-RU" u="sng" dirty="0" smtClean="0"/>
              <a:t>2. Разработка плана исследования.</a:t>
            </a:r>
            <a:r>
              <a:rPr lang="ru-RU" dirty="0" smtClean="0"/>
              <a:t> Определяются рамки всего проекта: направления и методы исследования, предлагаемые гипотезы о соотношении измеряемых переменных, обосновывается выборочная совокупность при опросе и др. В плане приводится смета расходов на организацию и проведение исследования, составленная с учетом возможных изменений.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Маркетинговое исследование (по Ф. </a:t>
            </a:r>
            <a:r>
              <a:rPr lang="ru-RU" sz="2400" dirty="0" err="1" smtClean="0"/>
              <a:t>Котлеру</a:t>
            </a:r>
            <a:r>
              <a:rPr lang="ru-RU" sz="2400" dirty="0" smtClean="0"/>
              <a:t>) включает следующие этапы:</a:t>
            </a:r>
            <a:endParaRPr lang="ru-RU" sz="2400" dirty="0"/>
          </a:p>
        </p:txBody>
      </p:sp>
      <p:sp>
        <p:nvSpPr>
          <p:cNvPr id="3" name="Содержимое 2"/>
          <p:cNvSpPr>
            <a:spLocks noGrp="1"/>
          </p:cNvSpPr>
          <p:nvPr>
            <p:ph idx="1"/>
          </p:nvPr>
        </p:nvSpPr>
        <p:spPr/>
        <p:txBody>
          <a:bodyPr>
            <a:normAutofit fontScale="70000" lnSpcReduction="20000"/>
          </a:bodyPr>
          <a:lstStyle/>
          <a:p>
            <a:pPr lvl="0" algn="just">
              <a:buNone/>
            </a:pPr>
            <a:r>
              <a:rPr lang="ru-RU" dirty="0" smtClean="0"/>
              <a:t>		</a:t>
            </a:r>
            <a:r>
              <a:rPr lang="ru-RU" u="sng" dirty="0" smtClean="0"/>
              <a:t>3. Сбор информации.</a:t>
            </a:r>
            <a:r>
              <a:rPr lang="ru-RU" dirty="0" smtClean="0"/>
              <a:t> Зависит от определения видов информации и методов ее сбора. </a:t>
            </a:r>
          </a:p>
          <a:p>
            <a:pPr lvl="0" algn="just">
              <a:buNone/>
            </a:pPr>
            <a:r>
              <a:rPr lang="ru-RU" dirty="0" smtClean="0"/>
              <a:t>		</a:t>
            </a:r>
            <a:r>
              <a:rPr lang="ru-RU" u="sng" dirty="0" smtClean="0"/>
              <a:t>4. Анализ информации.</a:t>
            </a:r>
            <a:r>
              <a:rPr lang="ru-RU" dirty="0" smtClean="0"/>
              <a:t> Проводится посредством выбранных методов и в соответствии с задачами исследования.</a:t>
            </a:r>
          </a:p>
          <a:p>
            <a:pPr lvl="0" algn="just">
              <a:buNone/>
            </a:pPr>
            <a:r>
              <a:rPr lang="ru-RU" dirty="0" smtClean="0"/>
              <a:t>		</a:t>
            </a:r>
            <a:r>
              <a:rPr lang="ru-RU" u="sng" dirty="0" smtClean="0"/>
              <a:t>5. Представление результатов.</a:t>
            </a:r>
            <a:r>
              <a:rPr lang="ru-RU" dirty="0" smtClean="0"/>
              <a:t> Отчет о результатах исследования содержит информацию о выявленных тенденциях, проблемах, причинно-следственных связях. Основой для выводов является сопоставление полученных результатов со сформулированными ранее гипотезами. В отчете даются рекомендации по повышению эффективности маркетинговой деятельности.</a:t>
            </a:r>
          </a:p>
          <a:p>
            <a:pPr lvl="0" algn="just">
              <a:buNone/>
            </a:pPr>
            <a:r>
              <a:rPr lang="ru-RU" dirty="0" smtClean="0"/>
              <a:t>		</a:t>
            </a:r>
            <a:r>
              <a:rPr lang="ru-RU" u="sng" dirty="0" smtClean="0"/>
              <a:t>6. Принятие решения.</a:t>
            </a:r>
            <a:r>
              <a:rPr lang="ru-RU" dirty="0" smtClean="0"/>
              <a:t> С учетом рекомендаций руководство компании принимает маркетинговые решения, нацеленные на повышение эффективности деятельности компании.</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Вопрос 3. Маркетинговая информационная система предприятия</a:t>
            </a:r>
            <a:endParaRPr lang="ru-RU" sz="2400" dirty="0"/>
          </a:p>
        </p:txBody>
      </p:sp>
      <p:sp>
        <p:nvSpPr>
          <p:cNvPr id="3" name="Содержимое 2"/>
          <p:cNvSpPr>
            <a:spLocks noGrp="1"/>
          </p:cNvSpPr>
          <p:nvPr>
            <p:ph idx="1"/>
          </p:nvPr>
        </p:nvSpPr>
        <p:spPr/>
        <p:txBody>
          <a:bodyPr/>
          <a:lstStyle/>
          <a:p>
            <a:pPr algn="r">
              <a:buNone/>
            </a:pPr>
            <a:r>
              <a:rPr lang="ru-RU" sz="1400" i="1" dirty="0" smtClean="0"/>
              <a:t>«У</a:t>
            </a:r>
            <a:r>
              <a:rPr lang="be-BY" sz="1400" i="1" dirty="0" smtClean="0"/>
              <a:t>правление фирмой есть процесс преобразования информации в действия</a:t>
            </a:r>
            <a:r>
              <a:rPr lang="ru-RU" sz="1400" i="1" dirty="0" smtClean="0"/>
              <a:t>»</a:t>
            </a:r>
            <a:r>
              <a:rPr lang="ru-RU" sz="1400" dirty="0" smtClean="0"/>
              <a:t> </a:t>
            </a:r>
          </a:p>
          <a:p>
            <a:pPr algn="r">
              <a:buNone/>
            </a:pPr>
            <a:r>
              <a:rPr lang="ru-RU" sz="1400" dirty="0" smtClean="0"/>
              <a:t>(учёный-</a:t>
            </a:r>
            <a:r>
              <a:rPr lang="be-BY" sz="1400" dirty="0" smtClean="0"/>
              <a:t>кибернетик Н.Винер</a:t>
            </a:r>
            <a:r>
              <a:rPr lang="ru-RU" sz="1400" dirty="0" smtClean="0"/>
              <a:t>).</a:t>
            </a:r>
          </a:p>
          <a:p>
            <a:pPr algn="just">
              <a:buNone/>
            </a:pPr>
            <a:r>
              <a:rPr lang="ru-RU" sz="1400" dirty="0" smtClean="0"/>
              <a:t> </a:t>
            </a:r>
          </a:p>
          <a:p>
            <a:pPr algn="just">
              <a:buNone/>
            </a:pPr>
            <a:r>
              <a:rPr lang="ru-RU" sz="2000" b="1" i="1" dirty="0" smtClean="0"/>
              <a:t>          </a:t>
            </a:r>
            <a:r>
              <a:rPr lang="ru-RU" sz="2000" i="1" u="sng" dirty="0" smtClean="0"/>
              <a:t>М</a:t>
            </a:r>
            <a:r>
              <a:rPr lang="be-BY" sz="2000" i="1" u="sng" dirty="0" smtClean="0"/>
              <a:t>аркетинговая информационная система (МИС)</a:t>
            </a:r>
            <a:r>
              <a:rPr lang="be-BY" sz="2000" dirty="0" smtClean="0"/>
              <a:t> </a:t>
            </a:r>
            <a:r>
              <a:rPr lang="ru-RU" sz="2000" dirty="0" smtClean="0"/>
              <a:t>– это</a:t>
            </a:r>
            <a:r>
              <a:rPr lang="be-BY" sz="2000" dirty="0" smtClean="0"/>
              <a:t> совокупность процедур и методов </a:t>
            </a:r>
            <a:r>
              <a:rPr lang="ru-RU" sz="2000" dirty="0" smtClean="0"/>
              <a:t>систематического</a:t>
            </a:r>
            <a:r>
              <a:rPr lang="be-BY" sz="2000" dirty="0" smtClean="0"/>
              <a:t> сбора, анализа и распределения информации, предназначенной для подготовки и принятия маркетинговых решений</a:t>
            </a:r>
            <a:r>
              <a:rPr lang="ru-RU" sz="2000" dirty="0" smtClean="0"/>
              <a:t>.</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Вопрос 3. Маркетинговая информационная система предприятия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lgn="just">
              <a:buNone/>
            </a:pPr>
            <a:r>
              <a:rPr lang="be-BY" sz="2600" dirty="0" smtClean="0"/>
              <a:t>		Информация представляет собой орудие конкурентной борьбы, обеспечивающее стратегически важное преимущество над конкурентами.</a:t>
            </a:r>
            <a:endParaRPr lang="ru-RU" sz="2600" dirty="0" smtClean="0"/>
          </a:p>
          <a:p>
            <a:pPr algn="just">
              <a:buNone/>
            </a:pPr>
            <a:r>
              <a:rPr lang="be-BY" sz="2600" dirty="0" smtClean="0"/>
              <a:t>		</a:t>
            </a:r>
            <a:r>
              <a:rPr lang="be-BY" sz="2600" u="sng" dirty="0" smtClean="0"/>
              <a:t>Маркетинговая информация</a:t>
            </a:r>
            <a:r>
              <a:rPr lang="be-BY" sz="2600" dirty="0" smtClean="0"/>
              <a:t> </a:t>
            </a:r>
            <a:r>
              <a:rPr lang="ru-RU" sz="2600" dirty="0" smtClean="0"/>
              <a:t>может рассматриваться как </a:t>
            </a:r>
            <a:r>
              <a:rPr lang="be-BY" sz="2600" dirty="0" smtClean="0"/>
              <a:t>совокупность цифр, фактов, сведений, слухов, оценок и других данных, необходимых для анализа и прогнозирования рыночной деятельности</a:t>
            </a:r>
            <a:r>
              <a:rPr lang="ru-RU" sz="2600" dirty="0" smtClean="0"/>
              <a:t>. </a:t>
            </a:r>
          </a:p>
          <a:p>
            <a:pPr algn="just">
              <a:buNone/>
            </a:pPr>
            <a:r>
              <a:rPr lang="be-BY" sz="2600" dirty="0" smtClean="0"/>
              <a:t>		</a:t>
            </a:r>
            <a:r>
              <a:rPr lang="be-BY" sz="2600" u="sng" dirty="0" smtClean="0"/>
              <a:t>Информационный процесс в маркетинге</a:t>
            </a:r>
            <a:r>
              <a:rPr lang="be-BY" sz="2600" dirty="0" smtClean="0"/>
              <a:t> охватывает деятельность по сбору, обработке, </a:t>
            </a:r>
            <a:r>
              <a:rPr lang="ru-RU" sz="2600" dirty="0" smtClean="0"/>
              <a:t>систематизации</a:t>
            </a:r>
            <a:r>
              <a:rPr lang="be-BY" sz="2600" dirty="0" smtClean="0"/>
              <a:t> и хранению данных. Данные, полученные из различных источников, сводятся воедино, чтобы обеспечить полную и объективную характеристику изучаемого объекта. </a:t>
            </a:r>
            <a:endParaRPr lang="ru-RU" sz="2600" dirty="0" smtClean="0"/>
          </a:p>
          <a:p>
            <a:pPr algn="just">
              <a:buNone/>
            </a:pPr>
            <a:r>
              <a:rPr lang="be-BY" sz="2600" dirty="0" smtClean="0"/>
              <a:t>		</a:t>
            </a:r>
            <a:r>
              <a:rPr lang="be-BY" sz="2600" u="sng" dirty="0" smtClean="0"/>
              <a:t>Информационный банк</a:t>
            </a:r>
            <a:r>
              <a:rPr lang="be-BY" sz="2600" dirty="0" smtClean="0"/>
              <a:t> </a:t>
            </a:r>
            <a:r>
              <a:rPr lang="ru-RU" sz="2600" dirty="0" smtClean="0"/>
              <a:t>– </a:t>
            </a:r>
            <a:r>
              <a:rPr lang="be-BY" sz="2600" dirty="0" smtClean="0"/>
              <a:t>средство для накопления, использования и обмена маркетинговой информации</a:t>
            </a:r>
            <a:r>
              <a:rPr lang="ru-RU" sz="2600" dirty="0" smtClean="0"/>
              <a:t>.</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u="sng" dirty="0" smtClean="0"/>
              <a:t>Принципы организации маркетинговой информации</a:t>
            </a:r>
            <a:r>
              <a:rPr lang="be-BY" sz="2700" u="sng"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25000" lnSpcReduction="20000"/>
          </a:bodyPr>
          <a:lstStyle/>
          <a:p>
            <a:pPr algn="just">
              <a:buNone/>
            </a:pPr>
            <a:r>
              <a:rPr lang="ru-RU" sz="8000" dirty="0" smtClean="0"/>
              <a:t>- </a:t>
            </a:r>
            <a:r>
              <a:rPr lang="be-BY" sz="8000" i="1" dirty="0" smtClean="0"/>
              <a:t>реальность сведений</a:t>
            </a:r>
            <a:r>
              <a:rPr lang="be-BY" sz="8000" dirty="0" smtClean="0"/>
              <a:t>, представляемых в нужный момент времени, когда это необходимо для конкретного маркетингового исследования и получения соответствующих выводов;</a:t>
            </a:r>
            <a:endParaRPr lang="ru-RU" sz="8000" dirty="0" smtClean="0"/>
          </a:p>
          <a:p>
            <a:pPr algn="just">
              <a:buNone/>
            </a:pPr>
            <a:r>
              <a:rPr lang="ru-RU" sz="8000" dirty="0" smtClean="0"/>
              <a:t>- </a:t>
            </a:r>
            <a:r>
              <a:rPr lang="be-BY" sz="8000" i="1" dirty="0" smtClean="0"/>
              <a:t>адекватность сведений</a:t>
            </a:r>
            <a:r>
              <a:rPr lang="be-BY" sz="8000" dirty="0" smtClean="0"/>
              <a:t>, обеспечиваемая соблюдением научных принципов сбора и обработки информации, </a:t>
            </a:r>
            <a:r>
              <a:rPr lang="ru-RU" sz="8000" dirty="0" smtClean="0"/>
              <a:t>исключающих </a:t>
            </a:r>
            <a:r>
              <a:rPr lang="be-BY" sz="8000" dirty="0" smtClean="0"/>
              <a:t>тенденциозность;</a:t>
            </a:r>
            <a:endParaRPr lang="ru-RU" sz="8000" dirty="0" smtClean="0"/>
          </a:p>
          <a:p>
            <a:pPr algn="just">
              <a:buNone/>
            </a:pPr>
            <a:r>
              <a:rPr lang="ru-RU" sz="8000" dirty="0" smtClean="0"/>
              <a:t>- </a:t>
            </a:r>
            <a:r>
              <a:rPr lang="be-BY" sz="8000" i="1" dirty="0" smtClean="0"/>
              <a:t>релевантность информации</a:t>
            </a:r>
            <a:r>
              <a:rPr lang="be-BY" sz="8000" dirty="0" smtClean="0"/>
              <a:t> (от англ. relevant </a:t>
            </a:r>
            <a:r>
              <a:rPr lang="ru-RU" sz="8000" dirty="0" smtClean="0"/>
              <a:t>– </a:t>
            </a:r>
            <a:r>
              <a:rPr lang="be-BY" sz="8000" dirty="0" smtClean="0"/>
              <a:t>уместный, относящийся к делу), </a:t>
            </a:r>
            <a:r>
              <a:rPr lang="ru-RU" sz="8000" dirty="0" smtClean="0"/>
              <a:t>то есть,</a:t>
            </a:r>
            <a:r>
              <a:rPr lang="be-BY" sz="8000" dirty="0" smtClean="0"/>
              <a:t> получение информации в соответствии с задачами маркетингового исследования;</a:t>
            </a:r>
            <a:endParaRPr lang="ru-RU" sz="8000" dirty="0" smtClean="0"/>
          </a:p>
          <a:p>
            <a:pPr algn="just">
              <a:buNone/>
            </a:pPr>
            <a:r>
              <a:rPr lang="ru-RU" sz="8000" dirty="0" smtClean="0"/>
              <a:t>- </a:t>
            </a:r>
            <a:r>
              <a:rPr lang="be-BY" sz="8000" i="1" dirty="0" smtClean="0"/>
              <a:t>полнота информации:</a:t>
            </a:r>
            <a:r>
              <a:rPr lang="be-BY" sz="8000" dirty="0" smtClean="0"/>
              <a:t> планирование исследования, выявление сущности изучаемого явления или процесса, структурирование исследования</a:t>
            </a:r>
            <a:r>
              <a:rPr lang="ru-RU" sz="8000" dirty="0" smtClean="0"/>
              <a:t>,</a:t>
            </a:r>
            <a:r>
              <a:rPr lang="be-BY" sz="8000" dirty="0" smtClean="0"/>
              <a:t> выявление и моделирование внутренних и внешних связей;</a:t>
            </a:r>
            <a:endParaRPr lang="ru-RU" sz="8000" dirty="0" smtClean="0"/>
          </a:p>
          <a:p>
            <a:pPr algn="just">
              <a:buNone/>
            </a:pPr>
            <a:r>
              <a:rPr lang="ru-RU" sz="8000" dirty="0" smtClean="0"/>
              <a:t>- </a:t>
            </a:r>
            <a:r>
              <a:rPr lang="be-BY" sz="8000" i="1" dirty="0" smtClean="0"/>
              <a:t>соответствие</a:t>
            </a:r>
            <a:r>
              <a:rPr lang="be-BY" sz="8000" dirty="0" smtClean="0"/>
              <a:t> собираемой и обрабатываемой информации </a:t>
            </a:r>
            <a:r>
              <a:rPr lang="be-BY" sz="8000" i="1" dirty="0" smtClean="0"/>
              <a:t>генеральной цели исследовани</a:t>
            </a:r>
            <a:r>
              <a:rPr lang="ru-RU" sz="8000" i="1" dirty="0" smtClean="0"/>
              <a:t>я. </a:t>
            </a:r>
            <a:endParaRPr lang="ru-RU" sz="8000"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t>тема</a:t>
            </a:r>
            <a:r>
              <a:rPr lang="ru-RU" b="1" dirty="0" smtClean="0"/>
              <a:t> Маркетинговые возможности </a:t>
            </a:r>
            <a:endParaRPr lang="ru-RU" dirty="0"/>
          </a:p>
        </p:txBody>
      </p:sp>
      <p:sp>
        <p:nvSpPr>
          <p:cNvPr id="3" name="Содержимое 2"/>
          <p:cNvSpPr>
            <a:spLocks noGrp="1"/>
          </p:cNvSpPr>
          <p:nvPr>
            <p:ph idx="1"/>
          </p:nvPr>
        </p:nvSpPr>
        <p:spPr/>
        <p:txBody>
          <a:bodyPr/>
          <a:lstStyle/>
          <a:p>
            <a:pPr>
              <a:buNone/>
            </a:pPr>
            <a:r>
              <a:rPr lang="ru-RU" dirty="0" smtClean="0"/>
              <a:t>Вопросы</a:t>
            </a:r>
          </a:p>
          <a:p>
            <a:pPr marL="566928" indent="-457200">
              <a:buNone/>
            </a:pPr>
            <a:r>
              <a:rPr lang="ru-RU" dirty="0" smtClean="0"/>
              <a:t>1. Сущность маркетингового исследования</a:t>
            </a:r>
          </a:p>
          <a:p>
            <a:pPr marL="566928" indent="-457200">
              <a:buNone/>
            </a:pPr>
            <a:r>
              <a:rPr lang="ru-RU" dirty="0" smtClean="0"/>
              <a:t>2. Процесс маркетингового исследования</a:t>
            </a:r>
          </a:p>
          <a:p>
            <a:pPr marL="566928" indent="-457200">
              <a:buNone/>
            </a:pPr>
            <a:r>
              <a:rPr lang="ru-RU" dirty="0" smtClean="0"/>
              <a:t>3. Маркетинговая информационная система предприятия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Вопрос 1. Сущность маркетингового исследования</a:t>
            </a:r>
            <a:br>
              <a:rPr lang="ru-RU" sz="2800" dirty="0" smtClean="0"/>
            </a:br>
            <a:endParaRPr lang="ru-RU" sz="2800" dirty="0"/>
          </a:p>
        </p:txBody>
      </p:sp>
      <p:sp>
        <p:nvSpPr>
          <p:cNvPr id="3" name="Содержимое 2"/>
          <p:cNvSpPr>
            <a:spLocks noGrp="1"/>
          </p:cNvSpPr>
          <p:nvPr>
            <p:ph idx="1"/>
          </p:nvPr>
        </p:nvSpPr>
        <p:spPr/>
        <p:txBody>
          <a:bodyPr>
            <a:normAutofit fontScale="92500" lnSpcReduction="10000"/>
          </a:bodyPr>
          <a:lstStyle/>
          <a:p>
            <a:pPr algn="just">
              <a:buNone/>
            </a:pPr>
            <a:r>
              <a:rPr lang="ru-RU" dirty="0" smtClean="0"/>
              <a:t>          Маркетинговое исследование является инструментом информационно-аналитического обеспечения маркетинга. Таким образом, </a:t>
            </a:r>
            <a:r>
              <a:rPr lang="ru-RU" u="sng" dirty="0" smtClean="0"/>
              <a:t>цель маркетингового исследования – создание информационно-аналитической базы для принятия эффективных управленческих решений.</a:t>
            </a:r>
            <a:endParaRPr lang="ru-RU" dirty="0" smtClean="0"/>
          </a:p>
          <a:p>
            <a:pPr algn="just">
              <a:buNone/>
            </a:pPr>
            <a:r>
              <a:rPr lang="ru-RU" dirty="0" smtClean="0"/>
              <a:t>         Маркетинговое исследование </a:t>
            </a:r>
            <a:r>
              <a:rPr lang="ru-RU" u="sng" dirty="0" smtClean="0"/>
              <a:t>базируется на следующих принципах</a:t>
            </a:r>
            <a:r>
              <a:rPr lang="ru-RU" dirty="0" smtClean="0"/>
              <a:t>: научность, системность, комплексность, достоверность, объективность, эффективность.</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latin typeface="+mn-lt"/>
              </a:rPr>
              <a:t>       Маркетинговое исследование является самостоятельным научным направлением, возникшим  на стыке наук, и  использует </a:t>
            </a:r>
            <a:r>
              <a:rPr lang="ru-RU" sz="2200" u="sng" dirty="0" smtClean="0">
                <a:latin typeface="+mn-lt"/>
              </a:rPr>
              <a:t>сложную методологию</a:t>
            </a:r>
            <a:r>
              <a:rPr lang="ru-RU" sz="2200" dirty="0" smtClean="0">
                <a:latin typeface="+mn-lt"/>
              </a:rPr>
              <a:t>, включающую:</a:t>
            </a:r>
            <a:r>
              <a:rPr lang="ru-RU" sz="2000" dirty="0" smtClean="0"/>
              <a:t/>
            </a:r>
            <a:br>
              <a:rPr lang="ru-RU" sz="2000" dirty="0" smtClean="0"/>
            </a:br>
            <a:endParaRPr lang="ru-RU" sz="2000" dirty="0"/>
          </a:p>
        </p:txBody>
      </p:sp>
      <p:sp>
        <p:nvSpPr>
          <p:cNvPr id="3" name="Содержимое 2"/>
          <p:cNvSpPr>
            <a:spLocks noGrp="1"/>
          </p:cNvSpPr>
          <p:nvPr>
            <p:ph idx="1"/>
          </p:nvPr>
        </p:nvSpPr>
        <p:spPr/>
        <p:txBody>
          <a:bodyPr>
            <a:normAutofit fontScale="85000" lnSpcReduction="10000"/>
          </a:bodyPr>
          <a:lstStyle/>
          <a:p>
            <a:r>
              <a:rPr lang="ru-RU" dirty="0" smtClean="0"/>
              <a:t>- статистические методы (оценка динамики, структуры явлений, описание закономерностей);</a:t>
            </a:r>
          </a:p>
          <a:p>
            <a:r>
              <a:rPr lang="ru-RU" dirty="0" smtClean="0"/>
              <a:t>- эконометрические методы (моделирование, имитация и прогнозирование рыночных процессов);</a:t>
            </a:r>
          </a:p>
          <a:p>
            <a:r>
              <a:rPr lang="ru-RU" dirty="0" smtClean="0"/>
              <a:t>- социометрические методы (характеристика структуры и функционирования человеческих групп с помощью количественных оценок);</a:t>
            </a:r>
          </a:p>
          <a:p>
            <a:r>
              <a:rPr lang="ru-RU" dirty="0" smtClean="0"/>
              <a:t>- </a:t>
            </a:r>
            <a:r>
              <a:rPr lang="ru-RU" dirty="0" err="1" smtClean="0"/>
              <a:t>квалиметрические</a:t>
            </a:r>
            <a:r>
              <a:rPr lang="ru-RU" dirty="0" smtClean="0"/>
              <a:t> методы (количественные оценки качества товара);</a:t>
            </a:r>
          </a:p>
          <a:p>
            <a:r>
              <a:rPr lang="ru-RU" dirty="0" smtClean="0"/>
              <a:t>- инструменты бихевиоризма (изучение вкусов и предпочтений людей, причин изменения отношения к товару).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Виды маркетингового исследования:</a:t>
            </a:r>
            <a:r>
              <a:rPr lang="ru-RU" sz="2800" dirty="0" smtClean="0"/>
              <a:t/>
            </a:r>
            <a:br>
              <a:rPr lang="ru-RU" sz="2800" dirty="0" smtClean="0"/>
            </a:br>
            <a:endParaRPr lang="ru-RU" sz="2800" dirty="0"/>
          </a:p>
        </p:txBody>
      </p:sp>
      <p:sp>
        <p:nvSpPr>
          <p:cNvPr id="3" name="Содержимое 2"/>
          <p:cNvSpPr>
            <a:spLocks noGrp="1"/>
          </p:cNvSpPr>
          <p:nvPr>
            <p:ph idx="1"/>
          </p:nvPr>
        </p:nvSpPr>
        <p:spPr/>
        <p:txBody>
          <a:bodyPr>
            <a:normAutofit fontScale="77500" lnSpcReduction="20000"/>
          </a:bodyPr>
          <a:lstStyle/>
          <a:p>
            <a:pPr lvl="0" algn="just"/>
            <a:r>
              <a:rPr lang="ru-RU" dirty="0" smtClean="0"/>
              <a:t>Разведочное (поисковое) исследование. Предшествует основному исследованию и позволяет уточнить гипотезы, выборочную совокупность, проверить и отшлифовать инструментарий исследования.</a:t>
            </a:r>
          </a:p>
          <a:p>
            <a:pPr lvl="0" algn="just"/>
            <a:r>
              <a:rPr lang="ru-RU" dirty="0" smtClean="0"/>
              <a:t>Описательное (дескриптивное) исследование. Его цель – констатация фактов, показателей, выявленных в результате сбора информации.</a:t>
            </a:r>
          </a:p>
          <a:p>
            <a:pPr lvl="0" algn="just"/>
            <a:r>
              <a:rPr lang="ru-RU" dirty="0" smtClean="0"/>
              <a:t>Экспериментальное исследование. Позволяет проверить выдвинутую гипотезу при наличии причинно-следственной связи определенных показателей.</a:t>
            </a:r>
          </a:p>
          <a:p>
            <a:pPr lvl="0" algn="just"/>
            <a:r>
              <a:rPr lang="ru-RU" dirty="0" smtClean="0"/>
              <a:t>Аналитическое (казуальное) исследование. Проводится для выявления и моделирования связей деятельности компании с факторами окружающей среды и др.</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Виды маркетингового исследования</a:t>
            </a:r>
            <a:endParaRPr lang="ru-RU" sz="2400" dirty="0"/>
          </a:p>
        </p:txBody>
      </p:sp>
      <p:sp>
        <p:nvSpPr>
          <p:cNvPr id="3" name="Содержимое 2"/>
          <p:cNvSpPr>
            <a:spLocks noGrp="1"/>
          </p:cNvSpPr>
          <p:nvPr>
            <p:ph idx="1"/>
          </p:nvPr>
        </p:nvSpPr>
        <p:spPr/>
        <p:txBody>
          <a:bodyPr>
            <a:normAutofit fontScale="92500" lnSpcReduction="10000"/>
          </a:bodyPr>
          <a:lstStyle/>
          <a:p>
            <a:pPr algn="just">
              <a:buNone/>
            </a:pPr>
            <a:r>
              <a:rPr lang="ru-RU" sz="2600" dirty="0" smtClean="0"/>
              <a:t>               Исследование может быть разовым (точечным) и повторным.</a:t>
            </a:r>
          </a:p>
          <a:p>
            <a:pPr algn="just">
              <a:buNone/>
            </a:pPr>
            <a:r>
              <a:rPr lang="ru-RU" sz="2600" dirty="0" smtClean="0"/>
              <a:t>               Исследование может проводиться специалистами отдела маркетинга предприятия или консалтинговым маркетинговым агентством, существует смешанная форма проведения исследования.</a:t>
            </a:r>
          </a:p>
          <a:p>
            <a:pPr algn="just">
              <a:buNone/>
            </a:pPr>
            <a:r>
              <a:rPr lang="ru-RU" sz="2600" dirty="0" smtClean="0"/>
              <a:t>               При организации и проведении маркетинговых исследований необходимо соблюдать маркетинговую этику как совокупность принципов, ценностей и норм поведения специалиста по маркетингу.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mn-lt"/>
              </a:rPr>
              <a:t>Различают </a:t>
            </a:r>
            <a:r>
              <a:rPr lang="ru-RU" sz="2400" u="sng" dirty="0" smtClean="0">
                <a:latin typeface="+mn-lt"/>
              </a:rPr>
              <a:t>качественные</a:t>
            </a:r>
            <a:r>
              <a:rPr lang="ru-RU" sz="2400" dirty="0" smtClean="0">
                <a:latin typeface="+mn-lt"/>
              </a:rPr>
              <a:t> и </a:t>
            </a:r>
            <a:r>
              <a:rPr lang="ru-RU" sz="2400" u="sng" dirty="0" smtClean="0">
                <a:latin typeface="+mn-lt"/>
              </a:rPr>
              <a:t>количественные</a:t>
            </a:r>
            <a:r>
              <a:rPr lang="ru-RU" sz="2400" dirty="0" smtClean="0">
                <a:latin typeface="+mn-lt"/>
              </a:rPr>
              <a:t> методы маркетингового анализа</a:t>
            </a:r>
            <a:endParaRPr lang="ru-RU" sz="2400" dirty="0">
              <a:latin typeface="+mn-lt"/>
            </a:endParaRPr>
          </a:p>
        </p:txBody>
      </p:sp>
      <p:sp>
        <p:nvSpPr>
          <p:cNvPr id="3" name="Содержимое 2"/>
          <p:cNvSpPr>
            <a:spLocks noGrp="1"/>
          </p:cNvSpPr>
          <p:nvPr>
            <p:ph idx="1"/>
          </p:nvPr>
        </p:nvSpPr>
        <p:spPr/>
        <p:txBody>
          <a:bodyPr>
            <a:normAutofit/>
          </a:bodyPr>
          <a:lstStyle/>
          <a:p>
            <a:pPr>
              <a:buNone/>
            </a:pPr>
            <a:r>
              <a:rPr lang="ru-RU" sz="2000" dirty="0" smtClean="0"/>
              <a:t>Качественные методы </a:t>
            </a:r>
          </a:p>
          <a:p>
            <a:pPr algn="just">
              <a:buNone/>
            </a:pPr>
            <a:r>
              <a:rPr lang="ru-RU" sz="2000" dirty="0" smtClean="0"/>
              <a:t>        </a:t>
            </a:r>
            <a:r>
              <a:rPr lang="ru-RU" sz="2000" u="sng" dirty="0" smtClean="0"/>
              <a:t>1. Метод </a:t>
            </a:r>
            <a:r>
              <a:rPr lang="ru-RU" sz="2000" u="sng" dirty="0" err="1" smtClean="0"/>
              <a:t>фокус-группы</a:t>
            </a:r>
            <a:r>
              <a:rPr lang="ru-RU" sz="2000" dirty="0" smtClean="0"/>
              <a:t>. Фокус-группа – это группа респондентов, состоящая, как правило, из </a:t>
            </a:r>
            <a:r>
              <a:rPr lang="ru-RU" sz="2000" dirty="0" err="1" smtClean="0"/>
              <a:t>восьми-десяти</a:t>
            </a:r>
            <a:r>
              <a:rPr lang="ru-RU" sz="2000" dirty="0" smtClean="0"/>
              <a:t> человек, собранных вместе для обсуждения темы, в которой каждый из них в той или иной степени заинтересован. Обсуждение может длиться до двух часов, хотя иногда возникает необходимость работать дольше. (Если при создании группы известно, что ее работа затянется, такая группа называется «продленной».) Дискуссии в </a:t>
            </a:r>
            <a:r>
              <a:rPr lang="ru-RU" sz="2000" dirty="0" err="1" smtClean="0"/>
              <a:t>фокус-группах</a:t>
            </a:r>
            <a:r>
              <a:rPr lang="ru-RU" sz="2000" dirty="0" smtClean="0"/>
              <a:t> относятся к методам </a:t>
            </a:r>
            <a:r>
              <a:rPr lang="ru-RU" sz="2000" i="1" dirty="0" smtClean="0"/>
              <a:t>качественного анализа</a:t>
            </a:r>
            <a:r>
              <a:rPr lang="ru-RU" sz="2000" dirty="0" smtClean="0"/>
              <a:t>, так как данные, полученные по результатам их работы, нельзя (в статистическом смысле) назвать репрезентативными для этой конкретной группы населения.</a:t>
            </a:r>
          </a:p>
          <a:p>
            <a:pPr>
              <a:buNone/>
            </a:pP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Качественные методы </a:t>
            </a:r>
            <a:r>
              <a:rPr lang="ru-RU" sz="2000" dirty="0" smtClean="0"/>
              <a:t/>
            </a:r>
            <a:br>
              <a:rPr lang="ru-RU" sz="2000" dirty="0" smtClean="0"/>
            </a:br>
            <a:endParaRPr lang="ru-RU" sz="2000" dirty="0"/>
          </a:p>
        </p:txBody>
      </p:sp>
      <p:sp>
        <p:nvSpPr>
          <p:cNvPr id="3" name="Содержимое 2"/>
          <p:cNvSpPr>
            <a:spLocks noGrp="1"/>
          </p:cNvSpPr>
          <p:nvPr>
            <p:ph idx="1"/>
          </p:nvPr>
        </p:nvSpPr>
        <p:spPr/>
        <p:txBody>
          <a:bodyPr>
            <a:normAutofit/>
          </a:bodyPr>
          <a:lstStyle/>
          <a:p>
            <a:pPr algn="just">
              <a:buNone/>
            </a:pPr>
            <a:r>
              <a:rPr lang="ru-RU" sz="2000" dirty="0" smtClean="0"/>
              <a:t>         </a:t>
            </a:r>
            <a:r>
              <a:rPr lang="ru-RU" sz="2000" u="sng" dirty="0" smtClean="0"/>
              <a:t>2. Экспертная оценка</a:t>
            </a:r>
            <a:r>
              <a:rPr lang="ru-RU" sz="2000" dirty="0" smtClean="0"/>
              <a:t> — это характеристика высказанных группой компетентных специалистов согласованных мнений о каком-либо явлении и процессе</a:t>
            </a:r>
          </a:p>
          <a:p>
            <a:pPr algn="just">
              <a:buNone/>
            </a:pPr>
            <a:r>
              <a:rPr lang="ru-RU" sz="2000" dirty="0" smtClean="0"/>
              <a:t>         Экспертные методы получения информации используются при изучении рыночной ситуации, в прогнозировании рыночных параметров и составлении сценариев развития рынка, принятии стратегических решений, в характеристике качества продукции, в оценках потенциала конкурентов и т.д.</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Качественные методы</a:t>
            </a:r>
            <a:endParaRPr lang="ru-RU" sz="2400" dirty="0"/>
          </a:p>
        </p:txBody>
      </p:sp>
      <p:sp>
        <p:nvSpPr>
          <p:cNvPr id="3" name="Содержимое 2"/>
          <p:cNvSpPr>
            <a:spLocks noGrp="1"/>
          </p:cNvSpPr>
          <p:nvPr>
            <p:ph idx="1"/>
          </p:nvPr>
        </p:nvSpPr>
        <p:spPr/>
        <p:txBody>
          <a:bodyPr>
            <a:normAutofit/>
          </a:bodyPr>
          <a:lstStyle/>
          <a:p>
            <a:pPr algn="just">
              <a:buNone/>
            </a:pPr>
            <a:r>
              <a:rPr lang="ru-RU" sz="2000" dirty="0" smtClean="0"/>
              <a:t>         </a:t>
            </a:r>
            <a:r>
              <a:rPr lang="ru-RU" sz="2000" u="sng" dirty="0" smtClean="0"/>
              <a:t>3 </a:t>
            </a:r>
            <a:r>
              <a:rPr lang="ru-RU" sz="2000" u="sng" dirty="0" err="1" smtClean="0"/>
              <a:t>Дельфи-метод</a:t>
            </a:r>
            <a:r>
              <a:rPr lang="ru-RU" sz="2000" u="sng" dirty="0" smtClean="0"/>
              <a:t>   (</a:t>
            </a:r>
            <a:r>
              <a:rPr lang="ru-RU" sz="2000" dirty="0" smtClean="0"/>
              <a:t>название происходит от античного города Дельфы, известного своим оракулом, изрекавшим пророчества и предсказания будущего). Метод  основан на следующей гипотезе: соответствующим образом обработанное коллективное мнение экспертов, обладающих соответствующими знаниями, и обобщающее их индивидуальные оценки, обладает необходимой степенью надежности и достоверности. При этом истинная величина характеристик лежит в пределах диапазона оценок данной группы экспертов.</a:t>
            </a:r>
          </a:p>
          <a:p>
            <a:pPr>
              <a:buNone/>
            </a:pP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5007E7837599704DBF97B7717FFF4AF4" ma:contentTypeVersion="0" ma:contentTypeDescription="Создание документа." ma:contentTypeScope="" ma:versionID="2f76a39a6c754335552cd44e337eabc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11ED3A0-073F-47A3-8A7A-816441A9165E}"/>
</file>

<file path=customXml/itemProps2.xml><?xml version="1.0" encoding="utf-8"?>
<ds:datastoreItem xmlns:ds="http://schemas.openxmlformats.org/officeDocument/2006/customXml" ds:itemID="{ABC1631B-D43B-44AB-BCC5-8F0644D5B9C5}"/>
</file>

<file path=customXml/itemProps3.xml><?xml version="1.0" encoding="utf-8"?>
<ds:datastoreItem xmlns:ds="http://schemas.openxmlformats.org/officeDocument/2006/customXml" ds:itemID="{9E7FB4E5-6118-4F75-BFBB-02F995D5354E}"/>
</file>

<file path=docProps/app.xml><?xml version="1.0" encoding="utf-8"?>
<Properties xmlns="http://schemas.openxmlformats.org/officeDocument/2006/extended-properties" xmlns:vt="http://schemas.openxmlformats.org/officeDocument/2006/docPropsVTypes">
  <Template>Urban</Template>
  <TotalTime>141</TotalTime>
  <Words>1035</Words>
  <Application>Microsoft Office PowerPoint</Application>
  <PresentationFormat>Экран (4:3)</PresentationFormat>
  <Paragraphs>78</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Городская</vt:lpstr>
      <vt:lpstr>Дисциплина  «Маркетинг и ценообразование»</vt:lpstr>
      <vt:lpstr>тема Маркетинговые возможности </vt:lpstr>
      <vt:lpstr>Вопрос 1. Сущность маркетингового исследования </vt:lpstr>
      <vt:lpstr>       Маркетинговое исследование является самостоятельным научным направлением, возникшим  на стыке наук, и  использует сложную методологию, включающую: </vt:lpstr>
      <vt:lpstr>Виды маркетингового исследования: </vt:lpstr>
      <vt:lpstr>Виды маркетингового исследования</vt:lpstr>
      <vt:lpstr>Различают качественные и количественные методы маркетингового анализа</vt:lpstr>
      <vt:lpstr>Качественные методы  </vt:lpstr>
      <vt:lpstr>Качественные методы</vt:lpstr>
      <vt:lpstr>Качественные методы</vt:lpstr>
      <vt:lpstr>Качественные методы</vt:lpstr>
      <vt:lpstr>Количественные методы</vt:lpstr>
      <vt:lpstr>Вопрос 2. Процесс маркетингового исследования </vt:lpstr>
      <vt:lpstr>Маркетинговое исследование (по Ф. Котлеру) включает следующие этапы:</vt:lpstr>
      <vt:lpstr>Вопрос 3. Маркетинговая информационная система предприятия</vt:lpstr>
      <vt:lpstr>Вопрос 3. Маркетинговая информационная система предприятия  </vt:lpstr>
      <vt:lpstr>Принципы организации маркетинговой информации: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dc:creator>
  <cp:lastModifiedBy>1</cp:lastModifiedBy>
  <cp:revision>48</cp:revision>
  <dcterms:created xsi:type="dcterms:W3CDTF">2015-05-26T13:54:46Z</dcterms:created>
  <dcterms:modified xsi:type="dcterms:W3CDTF">2015-06-04T04:18:46Z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0x0101005007E7837599704DBF97B7717FFF4AF4</vt:lpwstr>
  </property>
</Properties>
</file>